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888" r:id="rId2"/>
    <p:sldId id="854" r:id="rId3"/>
    <p:sldId id="797" r:id="rId4"/>
    <p:sldId id="798" r:id="rId5"/>
    <p:sldId id="799" r:id="rId6"/>
    <p:sldId id="800" r:id="rId7"/>
    <p:sldId id="801" r:id="rId8"/>
    <p:sldId id="803" r:id="rId9"/>
    <p:sldId id="804" r:id="rId10"/>
    <p:sldId id="805" r:id="rId11"/>
    <p:sldId id="806" r:id="rId12"/>
    <p:sldId id="807" r:id="rId13"/>
    <p:sldId id="808" r:id="rId14"/>
    <p:sldId id="809" r:id="rId15"/>
    <p:sldId id="810" r:id="rId16"/>
    <p:sldId id="811" r:id="rId17"/>
    <p:sldId id="812" r:id="rId18"/>
    <p:sldId id="813" r:id="rId19"/>
    <p:sldId id="814" r:id="rId20"/>
    <p:sldId id="816" r:id="rId21"/>
    <p:sldId id="817" r:id="rId22"/>
    <p:sldId id="818" r:id="rId23"/>
    <p:sldId id="819" r:id="rId24"/>
    <p:sldId id="828" r:id="rId25"/>
    <p:sldId id="829" r:id="rId26"/>
    <p:sldId id="830" r:id="rId27"/>
    <p:sldId id="831" r:id="rId28"/>
    <p:sldId id="832" r:id="rId29"/>
    <p:sldId id="847" r:id="rId30"/>
    <p:sldId id="848" r:id="rId31"/>
    <p:sldId id="849" r:id="rId32"/>
    <p:sldId id="850" r:id="rId33"/>
    <p:sldId id="851" r:id="rId34"/>
    <p:sldId id="852" r:id="rId35"/>
    <p:sldId id="886" r:id="rId36"/>
    <p:sldId id="887" r:id="rId37"/>
    <p:sldId id="855" r:id="rId38"/>
    <p:sldId id="856" r:id="rId39"/>
    <p:sldId id="857" r:id="rId40"/>
    <p:sldId id="858" r:id="rId41"/>
    <p:sldId id="859" r:id="rId42"/>
    <p:sldId id="860" r:id="rId43"/>
    <p:sldId id="861" r:id="rId44"/>
    <p:sldId id="862" r:id="rId45"/>
    <p:sldId id="863" r:id="rId46"/>
    <p:sldId id="864" r:id="rId47"/>
    <p:sldId id="865" r:id="rId48"/>
    <p:sldId id="866" r:id="rId49"/>
    <p:sldId id="867" r:id="rId50"/>
    <p:sldId id="868" r:id="rId51"/>
    <p:sldId id="869" r:id="rId52"/>
    <p:sldId id="870" r:id="rId53"/>
    <p:sldId id="871" r:id="rId54"/>
    <p:sldId id="872" r:id="rId55"/>
    <p:sldId id="873" r:id="rId56"/>
    <p:sldId id="874" r:id="rId57"/>
    <p:sldId id="875" r:id="rId58"/>
    <p:sldId id="876" r:id="rId59"/>
    <p:sldId id="877" r:id="rId60"/>
    <p:sldId id="878" r:id="rId61"/>
    <p:sldId id="879" r:id="rId62"/>
    <p:sldId id="880" r:id="rId63"/>
    <p:sldId id="881" r:id="rId64"/>
    <p:sldId id="882" r:id="rId65"/>
    <p:sldId id="883" r:id="rId66"/>
    <p:sldId id="884" r:id="rId67"/>
    <p:sldId id="88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48" autoAdjust="0"/>
    <p:restoredTop sz="85783" autoAdjust="0"/>
  </p:normalViewPr>
  <p:slideViewPr>
    <p:cSldViewPr>
      <p:cViewPr>
        <p:scale>
          <a:sx n="114" d="100"/>
          <a:sy n="114" d="100"/>
        </p:scale>
        <p:origin x="4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4" Type="http://schemas.openxmlformats.org/officeDocument/2006/relationships/hyperlink" Target="https://en.wikipedia.org/wiki/Stochastic_process" TargetMode="External"/><Relationship Id="rId5" Type="http://schemas.openxmlformats.org/officeDocument/2006/relationships/hyperlink" Target="https://en.wikipedia.org/wiki/Markov_chain" TargetMode="External"/><Relationship Id="rId6" Type="http://schemas.openxmlformats.org/officeDocument/2006/relationships/hyperlink" Target="https://en.wikipedia.org/wiki/Markov_process" TargetMode="External"/><Relationship Id="rId7" Type="http://schemas.openxmlformats.org/officeDocument/2006/relationships/hyperlink" Target="https://en.wikipedia.org/wiki/Andrey_Markov#cite_note-:0-3"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23248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072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Gamma</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17</a:t>
            </a:fld>
            <a:endParaRPr lang="en-US"/>
          </a:p>
        </p:txBody>
      </p:sp>
    </p:spTree>
    <p:extLst>
      <p:ext uri="{BB962C8B-B14F-4D97-AF65-F5344CB8AC3E}">
        <p14:creationId xmlns:p14="http://schemas.microsoft.com/office/powerpoint/2010/main" val="20612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extLst>
      <p:ext uri="{BB962C8B-B14F-4D97-AF65-F5344CB8AC3E}">
        <p14:creationId xmlns:p14="http://schemas.microsoft.com/office/powerpoint/2010/main" val="36367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169334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52713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683295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51494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348285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62858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99110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122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27647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31</a:t>
            </a:fld>
            <a:endParaRPr lang="en-US"/>
          </a:p>
        </p:txBody>
      </p:sp>
    </p:spTree>
    <p:extLst>
      <p:ext uri="{BB962C8B-B14F-4D97-AF65-F5344CB8AC3E}">
        <p14:creationId xmlns:p14="http://schemas.microsoft.com/office/powerpoint/2010/main" val="1047168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37682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842416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5487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36</a:t>
            </a:fld>
            <a:endParaRPr lang="en-US" dirty="0"/>
          </a:p>
        </p:txBody>
      </p:sp>
    </p:spTree>
    <p:extLst>
      <p:ext uri="{BB962C8B-B14F-4D97-AF65-F5344CB8AC3E}">
        <p14:creationId xmlns:p14="http://schemas.microsoft.com/office/powerpoint/2010/main" val="51804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42349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20274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782784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9550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a:t>
            </a:fld>
            <a:endParaRPr lang="en-US"/>
          </a:p>
        </p:txBody>
      </p:sp>
    </p:spTree>
    <p:extLst>
      <p:ext uri="{BB962C8B-B14F-4D97-AF65-F5344CB8AC3E}">
        <p14:creationId xmlns:p14="http://schemas.microsoft.com/office/powerpoint/2010/main" val="542315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638940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8177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171115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686125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58478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60873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19424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48</a:t>
            </a:fld>
            <a:endParaRPr lang="en-US"/>
          </a:p>
        </p:txBody>
      </p:sp>
    </p:spTree>
    <p:extLst>
      <p:ext uri="{BB962C8B-B14F-4D97-AF65-F5344CB8AC3E}">
        <p14:creationId xmlns:p14="http://schemas.microsoft.com/office/powerpoint/2010/main" val="935830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749981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68382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5</a:t>
            </a:fld>
            <a:endParaRPr lang="en-US"/>
          </a:p>
        </p:txBody>
      </p:sp>
    </p:spTree>
    <p:extLst>
      <p:ext uri="{BB962C8B-B14F-4D97-AF65-F5344CB8AC3E}">
        <p14:creationId xmlns:p14="http://schemas.microsoft.com/office/powerpoint/2010/main" val="9741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2079698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20462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458795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1206136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42934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957104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69007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476538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876942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94369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7</a:t>
            </a:fld>
            <a:endParaRPr lang="en-US"/>
          </a:p>
        </p:txBody>
      </p:sp>
    </p:spTree>
    <p:extLst>
      <p:ext uri="{BB962C8B-B14F-4D97-AF65-F5344CB8AC3E}">
        <p14:creationId xmlns:p14="http://schemas.microsoft.com/office/powerpoint/2010/main" val="1509259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2067607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1873827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2094484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740454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250958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319288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35457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dirty="0" smtClean="0">
                <a:ea typeface="ＭＳ Ｐゴシック" pitchFamily="34" charset="-128"/>
              </a:rPr>
              <a:t>Like search: successor function only depended on current state</a:t>
            </a:r>
          </a:p>
          <a:p>
            <a:r>
              <a:rPr lang="en-US" dirty="0" smtClean="0">
                <a:ea typeface="ＭＳ Ｐゴシック" pitchFamily="34" charset="-128"/>
              </a:rPr>
              <a:t>Can </a:t>
            </a:r>
            <a:r>
              <a:rPr lang="en-US" dirty="0" smtClean="0">
                <a:ea typeface="ＭＳ Ｐゴシック" pitchFamily="34" charset="-128"/>
              </a:rPr>
              <a:t>make this happen by stuffing more into the state;  </a:t>
            </a:r>
          </a:p>
          <a:p>
            <a:r>
              <a:rPr lang="en-US" dirty="0" smtClean="0">
                <a:ea typeface="ＭＳ Ｐゴシック" pitchFamily="34" charset="-128"/>
              </a:rPr>
              <a:t>Very </a:t>
            </a:r>
            <a:r>
              <a:rPr lang="en-US" dirty="0" smtClean="0">
                <a:ea typeface="ＭＳ Ｐゴシック" pitchFamily="34" charset="-128"/>
              </a:rPr>
              <a:t>similar to search problems: when solving a maze with food pellets, we stored which food pellets were eaten </a:t>
            </a:r>
          </a:p>
          <a:p>
            <a:r>
              <a:rPr lang="en-US" dirty="0" smtClean="0">
                <a:ea typeface="ＭＳ Ｐゴシック" pitchFamily="34" charset="-128"/>
              </a:rPr>
              <a:t/>
            </a:r>
            <a:br>
              <a:rPr lang="en-US" dirty="0" smtClean="0">
                <a:ea typeface="ＭＳ Ｐゴシック" pitchFamily="34" charset="-128"/>
              </a:rPr>
            </a:br>
            <a:r>
              <a:rPr lang="en-US" sz="1200" b="1" i="0" u="none" strike="noStrike" kern="1200" dirty="0" smtClean="0">
                <a:solidFill>
                  <a:schemeClr val="tx1"/>
                </a:solidFill>
                <a:effectLst/>
                <a:latin typeface="Arial" pitchFamily="34" charset="0"/>
                <a:ea typeface="+mn-ea"/>
                <a:cs typeface="+mn-cs"/>
              </a:rPr>
              <a:t>Andrey </a:t>
            </a:r>
            <a:r>
              <a:rPr lang="en-US" sz="1200" b="1" i="0" u="none" strike="noStrike" kern="1200" dirty="0" err="1" smtClean="0">
                <a:solidFill>
                  <a:schemeClr val="tx1"/>
                </a:solidFill>
                <a:effectLst/>
                <a:latin typeface="Arial" pitchFamily="34" charset="0"/>
                <a:ea typeface="+mn-ea"/>
                <a:cs typeface="+mn-cs"/>
              </a:rPr>
              <a:t>Andreyevich</a:t>
            </a:r>
            <a:r>
              <a:rPr lang="en-US" sz="1200" b="1" i="0" u="none" strike="noStrike" kern="1200" dirty="0" smtClean="0">
                <a:solidFill>
                  <a:schemeClr val="tx1"/>
                </a:solidFill>
                <a:effectLst/>
                <a:latin typeface="Arial" pitchFamily="34" charset="0"/>
                <a:ea typeface="+mn-ea"/>
                <a:cs typeface="+mn-cs"/>
              </a:rPr>
              <a:t> Markov</a:t>
            </a:r>
            <a:r>
              <a:rPr lang="en-US" sz="1200" b="0" i="0" u="none" strike="noStrike" kern="1200" baseline="30000" dirty="0" smtClean="0">
                <a:solidFill>
                  <a:schemeClr val="tx1"/>
                </a:solidFill>
                <a:effectLst/>
                <a:latin typeface="Arial" pitchFamily="34" charset="0"/>
                <a:ea typeface="+mn-ea"/>
                <a:cs typeface="+mn-cs"/>
                <a:hlinkClick r:id="rId3"/>
              </a:rPr>
              <a:t>[a]</a:t>
            </a:r>
            <a:r>
              <a:rPr lang="en-US" sz="1200" b="0" i="0" u="none" strike="noStrike" kern="1200" dirty="0" smtClean="0">
                <a:solidFill>
                  <a:schemeClr val="tx1"/>
                </a:solidFill>
                <a:effectLst/>
                <a:latin typeface="Arial" pitchFamily="34" charset="0"/>
                <a:ea typeface="+mn-ea"/>
                <a:cs typeface="+mn-cs"/>
              </a:rPr>
              <a:t> (1856–1922) was a Russian mathematician best known for his work on </a:t>
            </a:r>
            <a:r>
              <a:rPr lang="en-US" sz="1200" b="0" i="0" u="none" strike="noStrike" kern="1200" dirty="0" smtClean="0">
                <a:solidFill>
                  <a:schemeClr val="tx1"/>
                </a:solidFill>
                <a:effectLst/>
                <a:latin typeface="Arial" pitchFamily="34" charset="0"/>
                <a:ea typeface="+mn-ea"/>
                <a:cs typeface="+mn-cs"/>
                <a:hlinkClick r:id="rId4" tooltip="Stochastic process"/>
              </a:rPr>
              <a:t>stochastic processes</a:t>
            </a:r>
            <a:r>
              <a:rPr lang="en-US" sz="1200" b="0" i="0" u="none" strike="noStrike" kern="1200" dirty="0" smtClean="0">
                <a:solidFill>
                  <a:schemeClr val="tx1"/>
                </a:solidFill>
                <a:effectLst/>
                <a:latin typeface="Arial" pitchFamily="34" charset="0"/>
                <a:ea typeface="+mn-ea"/>
                <a:cs typeface="+mn-cs"/>
              </a:rPr>
              <a:t>. A primary subject of his research later became known as </a:t>
            </a:r>
            <a:r>
              <a:rPr lang="en-US" sz="1200" b="0" i="0" u="none" strike="noStrike" kern="1200" dirty="0" smtClean="0">
                <a:solidFill>
                  <a:schemeClr val="tx1"/>
                </a:solidFill>
                <a:effectLst/>
                <a:latin typeface="Arial" pitchFamily="34" charset="0"/>
                <a:ea typeface="+mn-ea"/>
                <a:cs typeface="+mn-cs"/>
                <a:hlinkClick r:id="rId5" tooltip="Markov chain"/>
              </a:rPr>
              <a:t>Markov chains</a:t>
            </a:r>
            <a:r>
              <a:rPr lang="en-US" sz="1200" b="0" i="0" u="none" strike="noStrike" kern="1200" dirty="0" smtClean="0">
                <a:solidFill>
                  <a:schemeClr val="tx1"/>
                </a:solidFill>
                <a:effectLst/>
                <a:latin typeface="Arial" pitchFamily="34" charset="0"/>
                <a:ea typeface="+mn-ea"/>
                <a:cs typeface="+mn-cs"/>
              </a:rPr>
              <a:t> and </a:t>
            </a:r>
            <a:r>
              <a:rPr lang="en-US" sz="1200" b="0" i="0" u="none" strike="noStrike" kern="1200" dirty="0" smtClean="0">
                <a:solidFill>
                  <a:schemeClr val="tx1"/>
                </a:solidFill>
                <a:effectLst/>
                <a:latin typeface="Arial" pitchFamily="34" charset="0"/>
                <a:ea typeface="+mn-ea"/>
                <a:cs typeface="+mn-cs"/>
                <a:hlinkClick r:id="rId6" tooltip="Markov process"/>
              </a:rPr>
              <a:t>Markov processes</a:t>
            </a:r>
            <a:r>
              <a:rPr lang="en-US" sz="1200" b="0" i="0" u="none" strike="noStrike" kern="1200" dirty="0" smtClean="0">
                <a:solidFill>
                  <a:schemeClr val="tx1"/>
                </a:solidFill>
                <a:effectLst/>
                <a:latin typeface="Arial" pitchFamily="34" charset="0"/>
                <a:ea typeface="+mn-ea"/>
                <a:cs typeface="+mn-cs"/>
              </a:rPr>
              <a:t>.</a:t>
            </a:r>
            <a:r>
              <a:rPr lang="en-US" sz="1200" b="0" i="0" u="none" strike="noStrike" kern="1200" baseline="30000" dirty="0" smtClean="0">
                <a:solidFill>
                  <a:schemeClr val="tx1"/>
                </a:solidFill>
                <a:effectLst/>
                <a:latin typeface="Arial" pitchFamily="34" charset="0"/>
                <a:ea typeface="+mn-ea"/>
                <a:cs typeface="+mn-cs"/>
                <a:hlinkClick r:id="rId7"/>
              </a:rPr>
              <a:t>[2]</a:t>
            </a:r>
            <a:r>
              <a:rPr lang="en-US" sz="1200" b="0" i="0" u="none" strike="noStrike" kern="1200" baseline="30000" dirty="0" smtClean="0">
                <a:solidFill>
                  <a:schemeClr val="tx1"/>
                </a:solidFill>
                <a:effectLst/>
                <a:latin typeface="Arial" pitchFamily="34" charset="0"/>
                <a:ea typeface="+mn-ea"/>
                <a:cs typeface="+mn-cs"/>
              </a:rPr>
              <a:t/>
            </a:r>
            <a:br>
              <a:rPr lang="en-US" sz="1200" b="0" i="0" u="none" strike="noStrike" kern="1200" baseline="30000" dirty="0" smtClean="0">
                <a:solidFill>
                  <a:schemeClr val="tx1"/>
                </a:solidFill>
                <a:effectLst/>
                <a:latin typeface="Arial" pitchFamily="34" charset="0"/>
                <a:ea typeface="+mn-ea"/>
                <a:cs typeface="+mn-cs"/>
              </a:rPr>
            </a:br>
            <a:r>
              <a:rPr lang="en-US" sz="1200" b="0" i="0" u="none" strike="noStrike" kern="1200" baseline="30000" dirty="0" smtClean="0">
                <a:solidFill>
                  <a:schemeClr val="tx1"/>
                </a:solidFill>
                <a:effectLst/>
                <a:latin typeface="Arial" pitchFamily="34" charset="0"/>
                <a:ea typeface="+mn-ea"/>
                <a:cs typeface="+mn-cs"/>
              </a:rPr>
              <a:t/>
            </a:r>
            <a:br>
              <a:rPr lang="en-US" sz="1200" b="0" i="0" u="none" strike="noStrike" kern="1200" baseline="30000" dirty="0" smtClean="0">
                <a:solidFill>
                  <a:schemeClr val="tx1"/>
                </a:solidFill>
                <a:effectLst/>
                <a:latin typeface="Arial" pitchFamily="34" charset="0"/>
                <a:ea typeface="+mn-ea"/>
                <a:cs typeface="+mn-cs"/>
              </a:rPr>
            </a:br>
            <a:r>
              <a:rPr lang="en-US" sz="1200" b="0" i="0" u="none" strike="noStrike" kern="1200" dirty="0" smtClean="0">
                <a:solidFill>
                  <a:schemeClr val="tx1"/>
                </a:solidFill>
                <a:effectLst/>
                <a:latin typeface="Arial" pitchFamily="34" charset="0"/>
                <a:ea typeface="+mn-ea"/>
                <a:cs typeface="+mn-cs"/>
              </a:rPr>
              <a:t>Imagine examining the first 20,000 </a:t>
            </a:r>
            <a:r>
              <a:rPr lang="en-US" sz="1200" b="1" i="0" u="none" strike="noStrike" kern="1200" dirty="0" smtClean="0">
                <a:solidFill>
                  <a:schemeClr val="tx1"/>
                </a:solidFill>
                <a:effectLst/>
                <a:latin typeface="Arial" pitchFamily="34" charset="0"/>
                <a:ea typeface="+mn-ea"/>
                <a:cs typeface="+mn-cs"/>
              </a:rPr>
              <a:t>letters</a:t>
            </a:r>
            <a:r>
              <a:rPr lang="en-US" sz="1200" b="0" i="0" u="none" strike="noStrike" kern="1200" dirty="0" smtClean="0">
                <a:solidFill>
                  <a:schemeClr val="tx1"/>
                </a:solidFill>
                <a:effectLst/>
                <a:latin typeface="Arial" pitchFamily="34" charset="0"/>
                <a:ea typeface="+mn-ea"/>
                <a:cs typeface="+mn-cs"/>
              </a:rPr>
              <a:t> of a book, </a:t>
            </a:r>
            <a:r>
              <a:rPr lang="en-US" sz="1200" b="1" i="0" u="none" strike="noStrike" kern="1200" dirty="0" smtClean="0">
                <a:solidFill>
                  <a:schemeClr val="tx1"/>
                </a:solidFill>
                <a:effectLst/>
                <a:latin typeface="Arial" pitchFamily="34" charset="0"/>
                <a:ea typeface="+mn-ea"/>
                <a:cs typeface="+mn-cs"/>
              </a:rPr>
              <a:t>counting</a:t>
            </a:r>
            <a:r>
              <a:rPr lang="en-US" sz="1200" b="0" i="0" u="none" strike="noStrike" kern="1200" dirty="0" smtClean="0">
                <a:solidFill>
                  <a:schemeClr val="tx1"/>
                </a:solidFill>
                <a:effectLst/>
                <a:latin typeface="Arial" pitchFamily="34" charset="0"/>
                <a:ea typeface="+mn-ea"/>
                <a:cs typeface="+mn-cs"/>
              </a:rPr>
              <a:t> frequencies and studying patterns. This is precisely what </a:t>
            </a:r>
            <a:r>
              <a:rPr lang="en-US" sz="1200" b="1" i="0" u="none" strike="noStrike" kern="1200" dirty="0" smtClean="0">
                <a:solidFill>
                  <a:schemeClr val="tx1"/>
                </a:solidFill>
                <a:effectLst/>
                <a:latin typeface="Arial" pitchFamily="34" charset="0"/>
                <a:ea typeface="+mn-ea"/>
                <a:cs typeface="+mn-cs"/>
              </a:rPr>
              <a:t>Andrey Markov</a:t>
            </a:r>
            <a:r>
              <a:rPr lang="en-US" sz="1200" b="0" i="0" u="none" strike="noStrike" kern="1200" dirty="0" smtClean="0">
                <a:solidFill>
                  <a:schemeClr val="tx1"/>
                </a:solidFill>
                <a:effectLst/>
                <a:latin typeface="Arial" pitchFamily="34" charset="0"/>
                <a:ea typeface="+mn-ea"/>
                <a:cs typeface="+mn-cs"/>
              </a:rPr>
              <a:t> did when he </a:t>
            </a:r>
            <a:r>
              <a:rPr lang="en-US" sz="1200" b="0" i="0" u="none" strike="noStrike" kern="1200" dirty="0" err="1" smtClean="0">
                <a:solidFill>
                  <a:schemeClr val="tx1"/>
                </a:solidFill>
                <a:effectLst/>
                <a:latin typeface="Arial" pitchFamily="34" charset="0"/>
                <a:ea typeface="+mn-ea"/>
                <a:cs typeface="+mn-cs"/>
              </a:rPr>
              <a:t>analysed</a:t>
            </a:r>
            <a:r>
              <a:rPr lang="en-US" sz="1200" b="0" i="0" u="none" strike="noStrike" kern="1200" dirty="0" smtClean="0">
                <a:solidFill>
                  <a:schemeClr val="tx1"/>
                </a:solidFill>
                <a:effectLst/>
                <a:latin typeface="Arial" pitchFamily="34" charset="0"/>
                <a:ea typeface="+mn-ea"/>
                <a:cs typeface="+mn-cs"/>
              </a:rPr>
              <a:t> the text of Alexander Pushkin's verse novel Eugene </a:t>
            </a:r>
            <a:r>
              <a:rPr lang="en-US" sz="1200" b="0" i="0" u="none" strike="noStrike" kern="1200" dirty="0" err="1" smtClean="0">
                <a:solidFill>
                  <a:schemeClr val="tx1"/>
                </a:solidFill>
                <a:effectLst/>
                <a:latin typeface="Arial" pitchFamily="34" charset="0"/>
                <a:ea typeface="+mn-ea"/>
                <a:cs typeface="+mn-cs"/>
              </a:rPr>
              <a:t>Onegin</a:t>
            </a:r>
            <a:r>
              <a:rPr lang="en-US" sz="1200" b="0" i="0" u="none" strike="noStrike" kern="1200" dirty="0" smtClean="0">
                <a:solidFill>
                  <a:schemeClr val="tx1"/>
                </a:solidFill>
                <a:effectLst/>
                <a:latin typeface="Arial" pitchFamily="34" charset="0"/>
                <a:ea typeface="+mn-ea"/>
                <a:cs typeface="+mn-cs"/>
              </a:rPr>
              <a:t>. This work comprises almost 400 stanzas of iambic tetrameter and is a classic of Russian literature</a:t>
            </a:r>
            <a:endParaRPr lang="en-US" dirty="0"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extLst>
      <p:ext uri="{BB962C8B-B14F-4D97-AF65-F5344CB8AC3E}">
        <p14:creationId xmlns:p14="http://schemas.microsoft.com/office/powerpoint/2010/main" val="1605386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extLst>
      <p:ext uri="{BB962C8B-B14F-4D97-AF65-F5344CB8AC3E}">
        <p14:creationId xmlns:p14="http://schemas.microsoft.com/office/powerpoint/2010/main" val="31534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extLst>
      <p:ext uri="{BB962C8B-B14F-4D97-AF65-F5344CB8AC3E}">
        <p14:creationId xmlns:p14="http://schemas.microsoft.com/office/powerpoint/2010/main" val="303925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extLst>
      <p:ext uri="{BB962C8B-B14F-4D97-AF65-F5344CB8AC3E}">
        <p14:creationId xmlns:p14="http://schemas.microsoft.com/office/powerpoint/2010/main" val="66467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5.png"/><Relationship Id="rId10" Type="http://schemas.openxmlformats.org/officeDocument/2006/relationships/image" Target="../media/image39.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3.xml"/><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5.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tags" Target="../tags/tag17.xml"/><Relationship Id="rId2"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53.png"/><Relationship Id="rId21" Type="http://schemas.openxmlformats.org/officeDocument/2006/relationships/image" Target="../media/image54.png"/><Relationship Id="rId22" Type="http://schemas.openxmlformats.org/officeDocument/2006/relationships/image" Target="../media/image60.png"/><Relationship Id="rId23" Type="http://schemas.openxmlformats.org/officeDocument/2006/relationships/image" Target="../media/image56.png"/><Relationship Id="rId24" Type="http://schemas.openxmlformats.org/officeDocument/2006/relationships/image" Target="../media/image58.png"/><Relationship Id="rId25" Type="http://schemas.openxmlformats.org/officeDocument/2006/relationships/image" Target="../media/image57.png"/><Relationship Id="rId26" Type="http://schemas.openxmlformats.org/officeDocument/2006/relationships/image" Target="../media/image61.png"/><Relationship Id="rId27" Type="http://schemas.openxmlformats.org/officeDocument/2006/relationships/image" Target="../media/image59.png"/><Relationship Id="rId28" Type="http://schemas.openxmlformats.org/officeDocument/2006/relationships/image" Target="../media/image62.png"/><Relationship Id="rId29" Type="http://schemas.openxmlformats.org/officeDocument/2006/relationships/image" Target="../media/image63.png"/><Relationship Id="rId30" Type="http://schemas.openxmlformats.org/officeDocument/2006/relationships/image" Target="../media/image64.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19.xml"/><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66.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3.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23.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tags" Target="../tags/tag45.xml"/><Relationship Id="rId2" Type="http://schemas.openxmlformats.org/officeDocument/2006/relationships/tags" Target="../tags/tag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slideLayout" Target="../slideLayouts/slideLayout2.xml"/><Relationship Id="rId5" Type="http://schemas.openxmlformats.org/officeDocument/2006/relationships/notesSlide" Target="../notesSlides/notesSlide25.xml"/><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50.png"/><Relationship Id="rId1" Type="http://schemas.openxmlformats.org/officeDocument/2006/relationships/tags" Target="../tags/tag47.xml"/><Relationship Id="rId2" Type="http://schemas.openxmlformats.org/officeDocument/2006/relationships/tags" Target="../tags/tag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82.png"/><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tags" Target="../tags/tag51.xml"/><Relationship Id="rId2" Type="http://schemas.openxmlformats.org/officeDocument/2006/relationships/tags" Target="../tags/tag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tags" Target="../tags/tag53.xml"/><Relationship Id="rId2"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2.png"/><Relationship Id="rId1" Type="http://schemas.openxmlformats.org/officeDocument/2006/relationships/tags" Target="../tags/tag55.xml"/><Relationship Id="rId2" Type="http://schemas.openxmlformats.org/officeDocument/2006/relationships/tags" Target="../tags/tag5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66.png"/><Relationship Id="rId1" Type="http://schemas.openxmlformats.org/officeDocument/2006/relationships/tags" Target="../tags/tag57.x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6.png"/><Relationship Id="rId1" Type="http://schemas.openxmlformats.org/officeDocument/2006/relationships/tags" Target="../tags/tag58.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tags" Target="../tags/tag59.xml"/><Relationship Id="rId2" Type="http://schemas.openxmlformats.org/officeDocument/2006/relationships/tags" Target="../tags/tag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6.xml"/><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endParaRPr lang="en-US" dirty="0" smtClean="0">
              <a:ea typeface="ＭＳ Ｐゴシック" pitchFamily="34" charset="-128"/>
            </a:endParaRP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Midterm 1 will be on Thursday, in class.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p>
          <a:p>
            <a:pPr marL="800100" lvl="1" indent="-342900" eaLnBrk="0" hangingPunct="0">
              <a:spcBef>
                <a:spcPct val="20000"/>
              </a:spcBef>
              <a:buFont typeface="Wingdings" pitchFamily="2" charset="2"/>
              <a:buChar char="§"/>
            </a:pPr>
            <a:r>
              <a:rPr lang="en-US" altLang="ja-JP" dirty="0" smtClean="0">
                <a:latin typeface="Calibri" pitchFamily="34" charset="0"/>
              </a:rPr>
              <a:t>If you are going to be away on Thursday, you must register for the makeup exam now (see Piazza).</a:t>
            </a:r>
            <a:endParaRPr lang="en-US" altLang="ja-JP" dirty="0" smtClean="0">
              <a:latin typeface="Calibri" pitchFamily="34" charset="0"/>
            </a:endParaRPr>
          </a:p>
          <a:p>
            <a:pPr marL="800100" lvl="1" indent="-342900" eaLnBrk="0" hangingPunct="0">
              <a:spcBef>
                <a:spcPct val="20000"/>
              </a:spcBef>
              <a:buFont typeface="Wingdings" pitchFamily="2" charset="2"/>
              <a:buChar char="§"/>
            </a:pPr>
            <a:endParaRPr lang="en-US" altLang="ja-JP"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All lectures and required readings </a:t>
            </a:r>
            <a:r>
              <a:rPr lang="en-US" sz="2000" dirty="0" smtClean="0">
                <a:solidFill>
                  <a:schemeClr val="accent2"/>
                </a:solidFill>
                <a:latin typeface="Calibri" pitchFamily="34" charset="0"/>
              </a:rPr>
              <a:t>before today </a:t>
            </a:r>
            <a:r>
              <a:rPr lang="en-US" sz="2000" dirty="0" smtClean="0">
                <a:solidFill>
                  <a:schemeClr val="accent2"/>
                </a:solidFill>
                <a:latin typeface="Calibri" pitchFamily="34" charset="0"/>
              </a:rPr>
              <a:t>(</a:t>
            </a:r>
            <a:r>
              <a:rPr lang="en-US" sz="2000" dirty="0" smtClean="0">
                <a:solidFill>
                  <a:schemeClr val="accent2"/>
                </a:solidFill>
                <a:latin typeface="Calibri" pitchFamily="34" charset="0"/>
              </a:rPr>
              <a:t>not </a:t>
            </a:r>
            <a:r>
              <a:rPr lang="en-US" sz="2000" dirty="0">
                <a:solidFill>
                  <a:schemeClr val="accent2"/>
                </a:solidFill>
                <a:latin typeface="Calibri" pitchFamily="34" charset="0"/>
              </a:rPr>
              <a:t>including </a:t>
            </a:r>
            <a:r>
              <a:rPr lang="en-US" sz="2000" dirty="0" smtClean="0">
                <a:solidFill>
                  <a:schemeClr val="accent2"/>
                </a:solidFill>
                <a:latin typeface="Calibri" pitchFamily="34" charset="0"/>
              </a:rPr>
              <a:t>today) are on the exam</a:t>
            </a:r>
            <a:endParaRPr lang="en-US" sz="2000" dirty="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a:latin typeface="Calibri" pitchFamily="34" charset="0"/>
              </a:rPr>
              <a:t>You are allowed to bring a cheat sheet.</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answers to the practice exam are </a:t>
            </a:r>
            <a:r>
              <a:rPr lang="en-US" sz="2000" smtClean="0">
                <a:solidFill>
                  <a:schemeClr val="accent2"/>
                </a:solidFill>
                <a:latin typeface="Calibri" pitchFamily="34" charset="0"/>
              </a:rPr>
              <a:t>available now.</a:t>
            </a: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1 week from today</a:t>
            </a:r>
          </a:p>
          <a:p>
            <a:pPr marL="800100" lvl="1" indent="-342900" eaLnBrk="0" hangingPunct="0">
              <a:spcBef>
                <a:spcPct val="20000"/>
              </a:spcBef>
              <a:buClr>
                <a:schemeClr val="accent2"/>
              </a:buClr>
              <a:buFont typeface="Wingdings" pitchFamily="2" charset="2"/>
              <a:buChar char="§"/>
            </a:pPr>
            <a:r>
              <a:rPr lang="en-US" sz="2000" dirty="0" smtClean="0">
                <a:latin typeface="Calibri" pitchFamily="34" charset="0"/>
              </a:rPr>
              <a:t>Drop deadline is Monday</a:t>
            </a:r>
            <a:endParaRPr lang="en-US" sz="2000" dirty="0">
              <a:latin typeface="Calibri" pitchFamily="34" charset="0"/>
            </a:endParaRPr>
          </a:p>
        </p:txBody>
      </p:sp>
    </p:spTree>
    <p:extLst>
      <p:ext uri="{BB962C8B-B14F-4D97-AF65-F5344CB8AC3E}">
        <p14:creationId xmlns:p14="http://schemas.microsoft.com/office/powerpoint/2010/main" val="12235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extLst>
      <p:ext uri="{BB962C8B-B14F-4D97-AF65-F5344CB8AC3E}">
        <p14:creationId xmlns:p14="http://schemas.microsoft.com/office/powerpoint/2010/main" val="12855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extLst>
      <p:ext uri="{BB962C8B-B14F-4D97-AF65-F5344CB8AC3E}">
        <p14:creationId xmlns:p14="http://schemas.microsoft.com/office/powerpoint/2010/main" val="1727005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extLst>
      <p:ext uri="{BB962C8B-B14F-4D97-AF65-F5344CB8AC3E}">
        <p14:creationId xmlns:p14="http://schemas.microsoft.com/office/powerpoint/2010/main" val="3708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1368745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extLst>
      <p:ext uri="{BB962C8B-B14F-4D97-AF65-F5344CB8AC3E}">
        <p14:creationId xmlns:p14="http://schemas.microsoft.com/office/powerpoint/2010/main" val="1310203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extLst>
      <p:ext uri="{BB962C8B-B14F-4D97-AF65-F5344CB8AC3E}">
        <p14:creationId xmlns:p14="http://schemas.microsoft.com/office/powerpoint/2010/main" val="18887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15880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110155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142823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a:t>Markov Decision Processes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Chapters 3 </a:t>
            </a:r>
            <a:br>
              <a:rPr lang="en-US" dirty="0" smtClean="0"/>
            </a:br>
            <a:r>
              <a:rPr lang="en-US" dirty="0" smtClean="0"/>
              <a:t>and Chapter 6.1, 6.2, 6.5</a:t>
            </a:r>
            <a:br>
              <a:rPr lang="en-US" dirty="0" smtClean="0"/>
            </a:br>
            <a:r>
              <a:rPr lang="en-US" dirty="0" smtClean="0"/>
              <a:t>AIMA Chapter 17.1-17.3</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884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213900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109810722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extLst>
      <p:ext uri="{BB962C8B-B14F-4D97-AF65-F5344CB8AC3E}">
        <p14:creationId xmlns:p14="http://schemas.microsoft.com/office/powerpoint/2010/main" val="133207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37399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8239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69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50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3922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915607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648418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097722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701637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58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3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1291345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799574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565629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529451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1032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712865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0932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61698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5407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920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1469236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469984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1235790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5764769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21255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74778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extLst>
      <p:ext uri="{BB962C8B-B14F-4D97-AF65-F5344CB8AC3E}">
        <p14:creationId xmlns:p14="http://schemas.microsoft.com/office/powerpoint/2010/main" val="18032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7542857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3131208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360540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145828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241690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517970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7627349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8045009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6636821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86111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extLst>
      <p:ext uri="{BB962C8B-B14F-4D97-AF65-F5344CB8AC3E}">
        <p14:creationId xmlns:p14="http://schemas.microsoft.com/office/powerpoint/2010/main" val="11736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20861404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353176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335643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48566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808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3190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20306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4810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extLst>
      <p:ext uri="{BB962C8B-B14F-4D97-AF65-F5344CB8AC3E}">
        <p14:creationId xmlns:p14="http://schemas.microsoft.com/office/powerpoint/2010/main" val="1028791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dirty="0" smtClean="0">
                <a:latin typeface="Calibri" pitchFamily="34" charset="0"/>
              </a:rPr>
              <a:t>Andrey Markov (1856-1922)</a:t>
            </a:r>
          </a:p>
          <a:p>
            <a:pPr algn="ctr"/>
            <a:endParaRPr lang="en-US" dirty="0">
              <a:latin typeface="Calibri" pitchFamily="34" charset="0"/>
            </a:endParaRPr>
          </a:p>
        </p:txBody>
      </p:sp>
    </p:spTree>
    <p:extLst>
      <p:ext uri="{BB962C8B-B14F-4D97-AF65-F5344CB8AC3E}">
        <p14:creationId xmlns:p14="http://schemas.microsoft.com/office/powerpoint/2010/main" val="1689512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extLst>
      <p:ext uri="{BB962C8B-B14F-4D97-AF65-F5344CB8AC3E}">
        <p14:creationId xmlns:p14="http://schemas.microsoft.com/office/powerpoint/2010/main" val="9716059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37970</TotalTime>
  <Words>6019</Words>
  <Application>Microsoft Macintosh PowerPoint</Application>
  <PresentationFormat>Widescreen</PresentationFormat>
  <Paragraphs>815</Paragraphs>
  <Slides>67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Calibri</vt:lpstr>
      <vt:lpstr>Mangal</vt:lpstr>
      <vt:lpstr>MS PGothic</vt:lpstr>
      <vt:lpstr>ＭＳ Ｐゴシック</vt:lpstr>
      <vt:lpstr>Symbol</vt:lpstr>
      <vt:lpstr>Times New Roman</vt:lpstr>
      <vt:lpstr>Wingdings</vt:lpstr>
      <vt:lpstr>Arial</vt:lpstr>
      <vt:lpstr>dan-berkeley-nlp-v1</vt:lpstr>
      <vt:lpstr>Announcements</vt:lpstr>
      <vt:lpstr>Markov Decision Processes  </vt:lpstr>
      <vt:lpstr>Markov Decision Processes</vt:lpstr>
      <vt:lpstr>Non-Deterministic Search</vt:lpstr>
      <vt:lpstr>Example: Grid World</vt:lpstr>
      <vt:lpstr>Grid World Actions</vt:lpstr>
      <vt:lpstr>Markov Decision Processes</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Infinite Utilities?!</vt:lpstr>
      <vt:lpstr>Recap: Defining MDPs</vt:lpstr>
      <vt:lpstr>Solving MDPs</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2480</cp:revision>
  <cp:lastPrinted>2014-02-11T19:07:06Z</cp:lastPrinted>
  <dcterms:created xsi:type="dcterms:W3CDTF">2004-08-27T04:16:05Z</dcterms:created>
  <dcterms:modified xsi:type="dcterms:W3CDTF">2019-10-01T15:11:15Z</dcterms:modified>
</cp:coreProperties>
</file>